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8" r:id="rId3"/>
    <p:sldMasterId id="2147483672" r:id="rId4"/>
  </p:sldMasterIdLst>
  <p:notesMasterIdLst>
    <p:notesMasterId r:id="rId28"/>
  </p:notesMasterIdLst>
  <p:sldIdLst>
    <p:sldId id="272" r:id="rId5"/>
    <p:sldId id="286" r:id="rId6"/>
    <p:sldId id="267" r:id="rId7"/>
    <p:sldId id="282" r:id="rId8"/>
    <p:sldId id="289" r:id="rId9"/>
    <p:sldId id="280" r:id="rId10"/>
    <p:sldId id="294" r:id="rId11"/>
    <p:sldId id="293" r:id="rId12"/>
    <p:sldId id="284" r:id="rId13"/>
    <p:sldId id="281" r:id="rId14"/>
    <p:sldId id="285" r:id="rId15"/>
    <p:sldId id="287" r:id="rId16"/>
    <p:sldId id="288" r:id="rId17"/>
    <p:sldId id="292" r:id="rId18"/>
    <p:sldId id="290" r:id="rId19"/>
    <p:sldId id="296" r:id="rId20"/>
    <p:sldId id="297" r:id="rId21"/>
    <p:sldId id="298" r:id="rId22"/>
    <p:sldId id="299" r:id="rId23"/>
    <p:sldId id="291" r:id="rId24"/>
    <p:sldId id="279" r:id="rId25"/>
    <p:sldId id="283" r:id="rId26"/>
    <p:sldId id="27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8" autoAdjust="0"/>
    <p:restoredTop sz="90120" autoAdjust="0"/>
  </p:normalViewPr>
  <p:slideViewPr>
    <p:cSldViewPr snapToGrid="0">
      <p:cViewPr varScale="1">
        <p:scale>
          <a:sx n="78" d="100"/>
          <a:sy n="78" d="100"/>
        </p:scale>
        <p:origin x="126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1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FD693-D162-41CB-AEEE-33D7A30B1B98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514F8-D8AA-4F00-92DC-6553DD96A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83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514F8-D8AA-4F00-92DC-6553DD96A9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074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514F8-D8AA-4F00-92DC-6553DD96A9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15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514F8-D8AA-4F00-92DC-6553DD96A9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67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514F8-D8AA-4F00-92DC-6553DD96A9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78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514F8-D8AA-4F00-92DC-6553DD96A9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85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514F8-D8AA-4F00-92DC-6553DD96A9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48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514F8-D8AA-4F00-92DC-6553DD96A9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36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514F8-D8AA-4F00-92DC-6553DD96A9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3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514F8-D8AA-4F00-92DC-6553DD96A9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76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514F8-D8AA-4F00-92DC-6553DD96A9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82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514F8-D8AA-4F00-92DC-6553DD96A9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5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25751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9621"/>
            <a:ext cx="10515600" cy="1191068"/>
          </a:xfrm>
        </p:spPr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829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245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5650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65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867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28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060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350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>
              <a:defRPr>
                <a:solidFill>
                  <a:schemeClr val="bg1"/>
                </a:solidFill>
                <a:latin typeface="Candara" panose="020E0502030303020204" pitchFamily="34" charset="0"/>
              </a:defRPr>
            </a:lvl2pPr>
            <a:lvl3pPr>
              <a:defRPr>
                <a:solidFill>
                  <a:schemeClr val="bg1"/>
                </a:solidFill>
                <a:latin typeface="Candara" panose="020E0502030303020204" pitchFamily="34" charset="0"/>
              </a:defRPr>
            </a:lvl3pPr>
            <a:lvl4pPr>
              <a:defRPr>
                <a:solidFill>
                  <a:schemeClr val="bg1"/>
                </a:solidFill>
                <a:latin typeface="Candara" panose="020E0502030303020204" pitchFamily="34" charset="0"/>
              </a:defRPr>
            </a:lvl4pPr>
            <a:lvl5pPr>
              <a:defRPr>
                <a:solidFill>
                  <a:schemeClr val="bg1"/>
                </a:solidFill>
                <a:latin typeface="Candara" panose="020E05020303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0974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6859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5861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1184825" y="-99021"/>
            <a:ext cx="590306" cy="665080"/>
          </a:xfrm>
          <a:prstGeom prst="rect">
            <a:avLst/>
          </a:prstGeom>
          <a:solidFill>
            <a:srgbClr val="F37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4584" y="203380"/>
            <a:ext cx="356938" cy="24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145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3829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0785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9457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0092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2" t="3" r="-4" b="-71"/>
          <a:stretch/>
        </p:blipFill>
        <p:spPr>
          <a:xfrm>
            <a:off x="-38500" y="4"/>
            <a:ext cx="12301087" cy="686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3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1182594" y="-99021"/>
            <a:ext cx="590306" cy="665080"/>
          </a:xfrm>
          <a:prstGeom prst="rect">
            <a:avLst/>
          </a:prstGeom>
          <a:solidFill>
            <a:srgbClr val="F37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2353" y="203380"/>
            <a:ext cx="356938" cy="24131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2259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1222146" y="-99021"/>
            <a:ext cx="590306" cy="665080"/>
          </a:xfrm>
          <a:prstGeom prst="rect">
            <a:avLst/>
          </a:prstGeom>
          <a:solidFill>
            <a:srgbClr val="F37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1905" y="203380"/>
            <a:ext cx="356938" cy="24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79" r:id="rId2"/>
    <p:sldLayoutId id="214748368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1182594" y="-99021"/>
            <a:ext cx="590306" cy="665080"/>
          </a:xfrm>
          <a:prstGeom prst="rect">
            <a:avLst/>
          </a:prstGeom>
          <a:solidFill>
            <a:srgbClr val="0021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2353" y="203380"/>
            <a:ext cx="356938" cy="24131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90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7531" y="3019427"/>
            <a:ext cx="3683727" cy="262402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Fiscal Year End Workshop 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2019</a:t>
            </a:r>
            <a:endParaRPr lang="en-US" sz="3600" b="1" dirty="0">
              <a:latin typeface="Candara" panose="020E0502030303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20893" y="0"/>
            <a:ext cx="200297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72848" y="0"/>
            <a:ext cx="9728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471953" y="1809751"/>
            <a:ext cx="3683727" cy="1320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solidFill>
                  <a:schemeClr val="accent2"/>
                </a:solidFill>
              </a:rPr>
              <a:t>Procurement Services, Budget and Finance &amp; Accounting</a:t>
            </a: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81" y="819971"/>
            <a:ext cx="7595981" cy="50639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001126" y="609601"/>
            <a:ext cx="2628900" cy="120015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013" y="973353"/>
            <a:ext cx="2315605" cy="46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24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What happens to the KK ledger?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632860"/>
            <a:ext cx="10515600" cy="46094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32860"/>
            <a:ext cx="8252665" cy="446824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6319" y="0"/>
            <a:ext cx="12155681" cy="831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accent2"/>
                </a:solidFill>
              </a:rPr>
              <a:t>Procurement Services and Finance &amp; Accounting – Fiscal Year End Workshop</a:t>
            </a: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300" y="3974492"/>
            <a:ext cx="2332332" cy="175835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5210175" y="3867150"/>
            <a:ext cx="914400" cy="1238250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362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573847"/>
            <a:ext cx="10515600" cy="728179"/>
          </a:xfrm>
        </p:spPr>
        <p:txBody>
          <a:bodyPr/>
          <a:lstStyle/>
          <a:p>
            <a:pPr lvl="0"/>
            <a:r>
              <a:rPr lang="en-US" dirty="0"/>
              <a:t>What happens to the KK ledger?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56359" y="1405421"/>
            <a:ext cx="10515600" cy="5040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UF_LEDGER_KK_APPROP_YEAREND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6319" y="0"/>
            <a:ext cx="12155681" cy="831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accent2"/>
                </a:solidFill>
              </a:rPr>
              <a:t>Procurement Services and Finance &amp; Accounting – Fiscal Year End Workshop</a:t>
            </a: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2290762"/>
            <a:ext cx="8772525" cy="352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04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1303" y="639292"/>
            <a:ext cx="10515600" cy="1325563"/>
          </a:xfrm>
        </p:spPr>
        <p:txBody>
          <a:bodyPr/>
          <a:lstStyle/>
          <a:p>
            <a:r>
              <a:rPr lang="en-US" dirty="0"/>
              <a:t>Core Offices </a:t>
            </a:r>
            <a:r>
              <a:rPr lang="en-US" dirty="0" smtClean="0"/>
              <a:t>Duties</a:t>
            </a:r>
            <a:br>
              <a:rPr lang="en-US" dirty="0" smtClean="0"/>
            </a:br>
            <a:r>
              <a:rPr lang="en-US" dirty="0" smtClean="0"/>
              <a:t>Why </a:t>
            </a:r>
            <a:r>
              <a:rPr lang="en-US" dirty="0"/>
              <a:t>can’t we have access to the system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747033" y="1653760"/>
            <a:ext cx="4035287" cy="14383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lvl="1"/>
            <a:r>
              <a:rPr lang="en-US" sz="3000" dirty="0" smtClean="0"/>
              <a:t>How to process invoices in MPS against a rolled PO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6319" y="0"/>
            <a:ext cx="12155681" cy="831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accent2"/>
                </a:solidFill>
              </a:rPr>
              <a:t>Procurement Services and Finance &amp; Accounting – Fiscal Year End Workshop</a:t>
            </a: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640" y="3110501"/>
            <a:ext cx="2124075" cy="2314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47" y="1964855"/>
            <a:ext cx="7222435" cy="48008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16813" y="5443482"/>
            <a:ext cx="4232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Toolkit on the HR website: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   Financials&gt;myUF Payment Solutions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378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901834"/>
            <a:ext cx="10515600" cy="1325563"/>
          </a:xfrm>
        </p:spPr>
        <p:txBody>
          <a:bodyPr/>
          <a:lstStyle/>
          <a:p>
            <a:r>
              <a:rPr lang="en-US" dirty="0"/>
              <a:t>Core Offices </a:t>
            </a:r>
            <a:r>
              <a:rPr lang="en-US" dirty="0" smtClean="0"/>
              <a:t>Duties</a:t>
            </a:r>
            <a:br>
              <a:rPr lang="en-US" dirty="0" smtClean="0"/>
            </a:br>
            <a:r>
              <a:rPr lang="en-US" dirty="0" smtClean="0"/>
              <a:t>Why </a:t>
            </a:r>
            <a:r>
              <a:rPr lang="en-US" dirty="0"/>
              <a:t>can’t we have access to the system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169569"/>
            <a:ext cx="10515600" cy="46094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smtClean="0"/>
              <a:t>Tasks </a:t>
            </a:r>
            <a:r>
              <a:rPr lang="en-US" dirty="0"/>
              <a:t>that can still be done during year end (PCard approval, non-APPROP POs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/>
          </a:p>
          <a:p>
            <a:pPr lvl="1"/>
            <a:r>
              <a:rPr lang="en-US" dirty="0"/>
              <a:t>Clean up of </a:t>
            </a:r>
            <a:r>
              <a:rPr lang="en-US" dirty="0" smtClean="0"/>
              <a:t>errors</a:t>
            </a:r>
            <a:br>
              <a:rPr lang="en-US" dirty="0" smtClean="0"/>
            </a:br>
            <a:r>
              <a:rPr lang="en-US" dirty="0" smtClean="0"/>
              <a:t>   Vouchers</a:t>
            </a:r>
            <a:br>
              <a:rPr lang="en-US" dirty="0" smtClean="0"/>
            </a:br>
            <a:r>
              <a:rPr lang="en-US" dirty="0" smtClean="0"/>
              <a:t>   POs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assistance: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procurement@ufl.edu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disbursements@ufl.edu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https://procurement.ufl.edu/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6319" y="0"/>
            <a:ext cx="12155681" cy="831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accent2"/>
                </a:solidFill>
              </a:rPr>
              <a:t>Procurement Services and Finance &amp; Accounting – Fiscal Year End Workshop</a:t>
            </a: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615" y="3848592"/>
            <a:ext cx="212407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95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1219" y="880761"/>
            <a:ext cx="10515600" cy="4773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Budget - Important Dates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5654" y="1164949"/>
            <a:ext cx="10515600" cy="55881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Budget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   </a:t>
            </a:r>
            <a:r>
              <a:rPr lang="en-US" dirty="0" smtClean="0"/>
              <a:t>5/13-6/14 – Depts enter info into</a:t>
            </a:r>
            <a:br>
              <a:rPr lang="en-US" dirty="0" smtClean="0"/>
            </a:br>
            <a:r>
              <a:rPr lang="en-US" dirty="0" smtClean="0"/>
              <a:t>		       the Budget system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6/21/19 – Last day to process Budget</a:t>
            </a:r>
            <a:br>
              <a:rPr lang="en-US" dirty="0" smtClean="0"/>
            </a:br>
            <a:r>
              <a:rPr lang="en-US" dirty="0" smtClean="0"/>
              <a:t>                     transfers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6/25/19 – FY20 CRRNT Budget will</a:t>
            </a:r>
            <a:br>
              <a:rPr lang="en-US" dirty="0" smtClean="0"/>
            </a:br>
            <a:r>
              <a:rPr lang="en-US" dirty="0" smtClean="0"/>
              <a:t>		      be entered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  </a:t>
            </a:r>
            <a:r>
              <a:rPr lang="en-US" dirty="0" smtClean="0"/>
              <a:t> </a:t>
            </a:r>
            <a:r>
              <a:rPr lang="en-US" dirty="0"/>
              <a:t>7/22/19 – Carryforward Budget Loaded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6319" y="0"/>
            <a:ext cx="12155681" cy="831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accent2"/>
                </a:solidFill>
              </a:rPr>
              <a:t>Procurement Services and Finance &amp; Accounting – Fiscal Year End Workshop</a:t>
            </a: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132" y="3858457"/>
            <a:ext cx="4673290" cy="205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27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901834"/>
            <a:ext cx="10515600" cy="822191"/>
          </a:xfrm>
        </p:spPr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553747"/>
            <a:ext cx="10515600" cy="46094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Why are Budget Transfers Restricted During Year End?</a:t>
            </a:r>
          </a:p>
          <a:p>
            <a:pPr lvl="1"/>
            <a:r>
              <a:rPr lang="en-US" dirty="0"/>
              <a:t>Correct Negative Balances Prior to CYFWD Roll</a:t>
            </a:r>
          </a:p>
          <a:p>
            <a:pPr lvl="1"/>
            <a:r>
              <a:rPr lang="en-US" dirty="0"/>
              <a:t>CYFWD Budget Roll Process</a:t>
            </a:r>
          </a:p>
          <a:p>
            <a:pPr lvl="2"/>
            <a:r>
              <a:rPr lang="en-US" dirty="0"/>
              <a:t>Rolled POs/TAs</a:t>
            </a:r>
          </a:p>
          <a:p>
            <a:pPr lvl="2"/>
            <a:r>
              <a:rPr lang="en-US" dirty="0"/>
              <a:t>Remaining CRRNT</a:t>
            </a:r>
          </a:p>
          <a:p>
            <a:pPr lvl="2"/>
            <a:r>
              <a:rPr lang="en-US" dirty="0"/>
              <a:t>Remaining CYFWD</a:t>
            </a:r>
          </a:p>
          <a:p>
            <a:pPr lvl="1"/>
            <a:r>
              <a:rPr lang="en-US" dirty="0"/>
              <a:t>Hyperion Drives New Year Budget Load</a:t>
            </a:r>
          </a:p>
          <a:p>
            <a:pPr lvl="2"/>
            <a:r>
              <a:rPr lang="en-US" dirty="0"/>
              <a:t>Refresher Training</a:t>
            </a:r>
          </a:p>
          <a:p>
            <a:pPr lvl="2"/>
            <a:r>
              <a:rPr lang="en-US" dirty="0"/>
              <a:t>Open Labs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6319" y="0"/>
            <a:ext cx="12155681" cy="831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accent2"/>
                </a:solidFill>
              </a:rPr>
              <a:t>Procurement Services and Finance &amp; Accounting – Fiscal Year End Workshop</a:t>
            </a: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132" y="3858457"/>
            <a:ext cx="4673290" cy="205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505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Payroll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6319" y="0"/>
            <a:ext cx="12155681" cy="831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accent2"/>
                </a:solidFill>
              </a:rPr>
              <a:t>Procurement Services and Finance &amp; Accounting – Fiscal Year End Workshop</a:t>
            </a: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825" y="3514725"/>
            <a:ext cx="3810000" cy="2533650"/>
          </a:xfrm>
          <a:prstGeom prst="rect">
            <a:avLst/>
          </a:prstGeom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838200" y="1553747"/>
            <a:ext cx="10515600" cy="4609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We do it all for the employee</a:t>
            </a:r>
          </a:p>
          <a:p>
            <a:pPr lvl="1"/>
            <a:r>
              <a:rPr lang="en-US" smtClean="0"/>
              <a:t>Pay is Personal</a:t>
            </a:r>
          </a:p>
          <a:p>
            <a:pPr lvl="1"/>
            <a:r>
              <a:rPr lang="en-US" smtClean="0"/>
              <a:t>Cash is King</a:t>
            </a:r>
          </a:p>
          <a:p>
            <a:pPr lvl="1"/>
            <a:endParaRPr lang="en-US" smtClean="0"/>
          </a:p>
          <a:p>
            <a:r>
              <a:rPr lang="en-US" smtClean="0"/>
              <a:t>New Hires (We were all new once)</a:t>
            </a:r>
          </a:p>
          <a:p>
            <a:pPr lvl="1"/>
            <a:r>
              <a:rPr lang="en-US" smtClean="0"/>
              <a:t>Get Paid!!</a:t>
            </a:r>
          </a:p>
          <a:p>
            <a:pPr lvl="1"/>
            <a:endParaRPr lang="en-US" smtClean="0"/>
          </a:p>
          <a:p>
            <a:r>
              <a:rPr lang="en-US" smtClean="0"/>
              <a:t>Distributions</a:t>
            </a:r>
          </a:p>
          <a:p>
            <a:pPr lvl="1"/>
            <a:r>
              <a:rPr lang="en-US" smtClean="0"/>
              <a:t>How funds are allocated</a:t>
            </a:r>
          </a:p>
          <a:p>
            <a:pPr lvl="1"/>
            <a:r>
              <a:rPr lang="en-US" smtClean="0"/>
              <a:t>Everyone has to go somewhere        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79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6772" y="831574"/>
            <a:ext cx="10515600" cy="822191"/>
          </a:xfrm>
        </p:spPr>
        <p:txBody>
          <a:bodyPr/>
          <a:lstStyle/>
          <a:p>
            <a:r>
              <a:rPr lang="en-US" dirty="0"/>
              <a:t>Payroll - Important Dates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6319" y="0"/>
            <a:ext cx="12155681" cy="831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accent2"/>
                </a:solidFill>
              </a:rPr>
              <a:t>Procurement Services and Finance &amp; Accounting – Fiscal Year End Workshop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-77981" y="1316038"/>
            <a:ext cx="10515600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smtClean="0"/>
              <a:t>6/20/19 – Last day to change distributions for FY19</a:t>
            </a:r>
          </a:p>
          <a:p>
            <a:pPr lvl="5"/>
            <a:r>
              <a:rPr lang="en-US" sz="2200" dirty="0" smtClean="0">
                <a:solidFill>
                  <a:schemeClr val="bg1"/>
                </a:solidFill>
              </a:rPr>
              <a:t>Pay period end 6/27/19</a:t>
            </a:r>
          </a:p>
          <a:p>
            <a:pPr lvl="5"/>
            <a:r>
              <a:rPr lang="en-US" sz="2200" dirty="0" smtClean="0">
                <a:solidFill>
                  <a:schemeClr val="bg1"/>
                </a:solidFill>
              </a:rPr>
              <a:t>Pay period end 7/11/19 (includes 6/28/19 – 6/30/19)</a:t>
            </a:r>
          </a:p>
          <a:p>
            <a:pPr lvl="1"/>
            <a:r>
              <a:rPr lang="en-US" dirty="0" smtClean="0"/>
              <a:t>6/21/19 – Fiscal year end system rollover occurs</a:t>
            </a:r>
          </a:p>
          <a:p>
            <a:pPr lvl="5"/>
            <a:r>
              <a:rPr lang="en-US" sz="2200" dirty="0">
                <a:solidFill>
                  <a:schemeClr val="bg1"/>
                </a:solidFill>
              </a:rPr>
              <a:t>FY20 department budget table (DBT) is available</a:t>
            </a:r>
          </a:p>
          <a:p>
            <a:pPr lvl="5"/>
            <a:r>
              <a:rPr lang="en-US" sz="2200" dirty="0">
                <a:solidFill>
                  <a:schemeClr val="bg1"/>
                </a:solidFill>
              </a:rPr>
              <a:t>Departments must activate all rollover DBTS by noon </a:t>
            </a:r>
            <a:r>
              <a:rPr lang="en-US" sz="2200" dirty="0" smtClean="0">
                <a:solidFill>
                  <a:schemeClr val="bg1"/>
                </a:solidFill>
              </a:rPr>
              <a:t>7/12/19</a:t>
            </a:r>
          </a:p>
          <a:p>
            <a:pPr lvl="1"/>
            <a:r>
              <a:rPr lang="en-US" dirty="0" smtClean="0"/>
              <a:t>6/21/19-6/27/19 – Any new FY19 DBTs (new hires) must be submitted using the Payroll Distribution Retro Request Form</a:t>
            </a:r>
          </a:p>
          <a:p>
            <a:pPr lvl="1"/>
            <a:r>
              <a:rPr lang="en-US" dirty="0" smtClean="0"/>
              <a:t>7/3/19 – Cross college processors can access FY18 &amp; FY19</a:t>
            </a:r>
          </a:p>
          <a:p>
            <a:pPr lvl="1"/>
            <a:r>
              <a:rPr lang="en-US" dirty="0" smtClean="0"/>
              <a:t>7/12/19 – Noon – new hires DBY for FY19 &amp; FY20 must be created</a:t>
            </a:r>
          </a:p>
          <a:p>
            <a:pPr lvl="1"/>
            <a:r>
              <a:rPr lang="en-US" dirty="0" smtClean="0"/>
              <a:t>7/15/19 – All inactive DBTs – they gone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0" y="4351495"/>
            <a:ext cx="2952750" cy="196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6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901834"/>
            <a:ext cx="10515600" cy="822191"/>
          </a:xfrm>
        </p:spPr>
        <p:txBody>
          <a:bodyPr/>
          <a:lstStyle/>
          <a:p>
            <a:r>
              <a:rPr lang="en-US" dirty="0"/>
              <a:t>Treasury Management - Important Dates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553747"/>
            <a:ext cx="10515600" cy="46094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6319" y="0"/>
            <a:ext cx="12155681" cy="831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accent2"/>
                </a:solidFill>
              </a:rPr>
              <a:t>Procurement Services and Finance &amp; Accounting – Fiscal Year End Workshop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65654" y="1269824"/>
            <a:ext cx="10515600" cy="5588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accent2"/>
                </a:solidFill>
              </a:rPr>
              <a:t>	</a:t>
            </a:r>
            <a:r>
              <a:rPr lang="en-US" dirty="0" smtClean="0"/>
              <a:t>6/27/19 – Cash Expense Refunds for FY19 must be received by University 		    Cashiers/Treasury Management </a:t>
            </a:r>
          </a:p>
          <a:p>
            <a:pPr marL="457200" lvl="1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	6/28/19 – Cash and Check Deposits for FY19 must be received by 				    University Cashiers/</a:t>
            </a:r>
          </a:p>
          <a:p>
            <a:pPr marL="457200" lvl="1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dirty="0" smtClean="0"/>
              <a:t>		    Treasury Management 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	7/2/19 – Last day to Credit Card, EFT/ACH,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 smtClean="0"/>
              <a:t>		 and Wires deposits  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 smtClean="0"/>
              <a:t>	 7/2/19 – Last day to enter deposit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 smtClean="0"/>
              <a:t>		  correction journals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 smtClean="0">
              <a:solidFill>
                <a:schemeClr val="accent2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061" y="3410411"/>
            <a:ext cx="3285739" cy="289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75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901834"/>
            <a:ext cx="10515600" cy="822191"/>
          </a:xfrm>
        </p:spPr>
        <p:txBody>
          <a:bodyPr/>
          <a:lstStyle/>
          <a:p>
            <a:r>
              <a:rPr lang="en-US" dirty="0"/>
              <a:t>General Accounting - Important Dates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553747"/>
            <a:ext cx="10515600" cy="46094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6319" y="0"/>
            <a:ext cx="12155681" cy="831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accent2"/>
                </a:solidFill>
              </a:rPr>
              <a:t>Procurement Services and Finance &amp; Accounting – Fiscal Year End Workshop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6319" y="1469749"/>
            <a:ext cx="10515600" cy="55881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 smtClean="0"/>
              <a:t>	5/31/19 – Last day to request new DeptID, flex, and Source of Fund for 			   use in FY19.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	6/13/19 – Last day to request new payroll 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 smtClean="0"/>
              <a:t>		   combination codes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 smtClean="0"/>
              <a:t>		   for use in FY19.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	6/21/19 – Last day to create GL journal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 smtClean="0"/>
              <a:t>		   entries for appropriation 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 smtClean="0"/>
              <a:t>		   funds.</a:t>
            </a:r>
            <a:br>
              <a:rPr lang="en-US" dirty="0" smtClean="0"/>
            </a:br>
            <a:r>
              <a:rPr lang="en-US" dirty="0" smtClean="0"/>
              <a:t>   	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 smtClean="0"/>
              <a:t>	 7/3/19 – Last day to create GL journal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 smtClean="0"/>
              <a:t>		  entries for non appropriation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 smtClean="0"/>
              <a:t>		  funds.</a:t>
            </a:r>
            <a:endParaRPr lang="en-US" dirty="0" smtClean="0">
              <a:solidFill>
                <a:schemeClr val="accent2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734" y="385845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859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136" y="1302025"/>
            <a:ext cx="10283185" cy="463205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latin typeface="Candara" panose="020E0502030303020204" pitchFamily="34" charset="0"/>
              </a:rPr>
              <a:t>AGENDA:</a:t>
            </a:r>
            <a:br>
              <a:rPr lang="en-US" sz="2800" b="1" dirty="0" smtClean="0">
                <a:latin typeface="Candara" panose="020E0502030303020204" pitchFamily="34" charset="0"/>
              </a:rPr>
            </a:br>
            <a:r>
              <a:rPr lang="en-US" sz="2800" b="1" dirty="0" smtClean="0">
                <a:latin typeface="Candara" panose="020E0502030303020204" pitchFamily="34" charset="0"/>
              </a:rPr>
              <a:t/>
            </a:r>
            <a:br>
              <a:rPr lang="en-US" sz="2800" b="1" dirty="0" smtClean="0">
                <a:latin typeface="Candara" panose="020E0502030303020204" pitchFamily="34" charset="0"/>
              </a:rPr>
            </a:br>
            <a:r>
              <a:rPr lang="en-US" sz="2800" dirty="0"/>
              <a:t>	Preparation for Year End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	Procurement and Disbursement Services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	Core Office Duties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	Budgets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	Payroll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	Treasury Management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	General Accounting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	New Year Reminders</a:t>
            </a:r>
            <a:endParaRPr lang="en-US" sz="2800" b="1" dirty="0">
              <a:latin typeface="Candara" panose="020E0502030303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6319" y="0"/>
            <a:ext cx="12155681" cy="831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accent2"/>
                </a:solidFill>
              </a:rPr>
              <a:t>Procurement Services and Finance &amp; Accounting – Fiscal Year End Workshop</a:t>
            </a: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404" y="2978840"/>
            <a:ext cx="4066347" cy="271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3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750" y="926818"/>
            <a:ext cx="10515600" cy="822191"/>
          </a:xfrm>
        </p:spPr>
        <p:txBody>
          <a:bodyPr/>
          <a:lstStyle/>
          <a:p>
            <a:r>
              <a:rPr lang="en-US" dirty="0"/>
              <a:t>General Accounting - Journals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553747"/>
            <a:ext cx="10515600" cy="46094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6319" y="0"/>
            <a:ext cx="12155681" cy="831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accent2"/>
                </a:solidFill>
              </a:rPr>
              <a:t>Procurement Services and Finance &amp; Accounting – Fiscal Year End Workshop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81000" y="1944272"/>
            <a:ext cx="10515600" cy="4609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Earlier 6/21 deadline for journals with appropriation funds </a:t>
            </a:r>
          </a:p>
          <a:p>
            <a:pPr lvl="1"/>
            <a:r>
              <a:rPr lang="en-US" smtClean="0"/>
              <a:t>Funds 101-109, 192, and 221 &amp; 222</a:t>
            </a:r>
          </a:p>
          <a:p>
            <a:pPr lvl="1"/>
            <a:r>
              <a:rPr lang="en-US" smtClean="0"/>
              <a:t>Applies to all journal sources</a:t>
            </a:r>
          </a:p>
          <a:p>
            <a:pPr lvl="1"/>
            <a:r>
              <a:rPr lang="en-US" smtClean="0"/>
              <a:t>After 6/21, budget will be close for FY19: “Budget is Closed”  error.</a:t>
            </a:r>
          </a:p>
          <a:p>
            <a:pPr lvl="1"/>
            <a:r>
              <a:rPr lang="en-US" smtClean="0"/>
              <a:t>All journals with “Budget is Closed” errors will need to be deleted.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mtClean="0"/>
          </a:p>
          <a:p>
            <a:r>
              <a:rPr lang="en-US" smtClean="0"/>
              <a:t>7/3 deadline to create journals for all other funds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010" y="421530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05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448491"/>
            <a:ext cx="10515600" cy="1325563"/>
          </a:xfrm>
        </p:spPr>
        <p:txBody>
          <a:bodyPr/>
          <a:lstStyle/>
          <a:p>
            <a:r>
              <a:rPr lang="en-US" dirty="0"/>
              <a:t>New </a:t>
            </a:r>
            <a:r>
              <a:rPr lang="en-US" dirty="0" smtClean="0"/>
              <a:t>Year Reminders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1061" y="1772009"/>
            <a:ext cx="10515600" cy="46094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Date for access to the </a:t>
            </a:r>
            <a:r>
              <a:rPr lang="en-US" dirty="0" smtClean="0"/>
              <a:t>system – 7/3/19</a:t>
            </a:r>
            <a:endParaRPr lang="en-US" dirty="0"/>
          </a:p>
          <a:p>
            <a:pPr lvl="1"/>
            <a:r>
              <a:rPr lang="en-US" dirty="0"/>
              <a:t>Reminder about processing invoices against rolled POs</a:t>
            </a:r>
          </a:p>
          <a:p>
            <a:pPr lvl="1"/>
            <a:r>
              <a:rPr lang="en-US" dirty="0"/>
              <a:t>Reminder about recurring </a:t>
            </a:r>
            <a:r>
              <a:rPr lang="en-US" dirty="0" smtClean="0"/>
              <a:t>vouchers</a:t>
            </a:r>
          </a:p>
          <a:p>
            <a:pPr lvl="1"/>
            <a:r>
              <a:rPr lang="en-US" dirty="0" smtClean="0"/>
              <a:t>Reminder about processing POs during year end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6319" y="0"/>
            <a:ext cx="12155681" cy="831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accent2"/>
                </a:solidFill>
              </a:rPr>
              <a:t>Procurement Services and Finance &amp; Accounting – Fiscal Year End Workshop</a:t>
            </a: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56" y="3278548"/>
            <a:ext cx="3947769" cy="303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63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9296" y="1771410"/>
            <a:ext cx="3892826" cy="2624966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accent2"/>
                </a:solidFill>
              </a:rPr>
              <a:t>Happy</a:t>
            </a:r>
            <a:br>
              <a:rPr lang="en-US" sz="6000" dirty="0" smtClean="0">
                <a:solidFill>
                  <a:schemeClr val="accent2"/>
                </a:solidFill>
              </a:rPr>
            </a:br>
            <a:r>
              <a:rPr lang="en-US" sz="6000" dirty="0" smtClean="0">
                <a:solidFill>
                  <a:schemeClr val="accent2"/>
                </a:solidFill>
              </a:rPr>
              <a:t>   Fiscal</a:t>
            </a:r>
            <a:br>
              <a:rPr lang="en-US" sz="6000" dirty="0" smtClean="0">
                <a:solidFill>
                  <a:schemeClr val="accent2"/>
                </a:solidFill>
              </a:rPr>
            </a:br>
            <a:r>
              <a:rPr lang="en-US" sz="6000" dirty="0">
                <a:solidFill>
                  <a:schemeClr val="accent2"/>
                </a:solidFill>
              </a:rPr>
              <a:t> </a:t>
            </a:r>
            <a:r>
              <a:rPr lang="en-US" sz="6000" dirty="0" smtClean="0">
                <a:solidFill>
                  <a:schemeClr val="accent2"/>
                </a:solidFill>
              </a:rPr>
              <a:t>    New</a:t>
            </a:r>
            <a:br>
              <a:rPr lang="en-US" sz="6000" dirty="0" smtClean="0">
                <a:solidFill>
                  <a:schemeClr val="accent2"/>
                </a:solidFill>
              </a:rPr>
            </a:br>
            <a:r>
              <a:rPr lang="en-US" sz="6000" dirty="0">
                <a:solidFill>
                  <a:schemeClr val="accent2"/>
                </a:solidFill>
              </a:rPr>
              <a:t> </a:t>
            </a:r>
            <a:r>
              <a:rPr lang="en-US" sz="6000" dirty="0" smtClean="0">
                <a:solidFill>
                  <a:schemeClr val="accent2"/>
                </a:solidFill>
              </a:rPr>
              <a:t>       Year!!</a:t>
            </a:r>
            <a:endParaRPr lang="en-US" sz="6000" dirty="0">
              <a:solidFill>
                <a:schemeClr val="accent2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496" y="609865"/>
            <a:ext cx="5436704" cy="5545438"/>
          </a:xfrm>
        </p:spPr>
      </p:pic>
      <p:sp>
        <p:nvSpPr>
          <p:cNvPr id="4" name="Rectangle 3"/>
          <p:cNvSpPr/>
          <p:nvPr/>
        </p:nvSpPr>
        <p:spPr>
          <a:xfrm>
            <a:off x="4552122" y="0"/>
            <a:ext cx="200297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04077" y="0"/>
            <a:ext cx="9728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740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7428" y="4850121"/>
            <a:ext cx="3201842" cy="1113357"/>
          </a:xfrm>
        </p:spPr>
        <p:txBody>
          <a:bodyPr>
            <a:normAutofit/>
          </a:bodyPr>
          <a:lstStyle/>
          <a:p>
            <a:pPr algn="ctr"/>
            <a:r>
              <a:rPr lang="en-US" sz="4900" dirty="0" smtClean="0">
                <a:solidFill>
                  <a:schemeClr val="accent2"/>
                </a:solidFill>
              </a:rPr>
              <a:t>Questions?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27791" y="0"/>
            <a:ext cx="200297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279746" y="0"/>
            <a:ext cx="9728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017033" y="1977888"/>
            <a:ext cx="3683727" cy="2624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/>
              <a:t>Fiscal Year End Workshop </a:t>
            </a:r>
            <a:br>
              <a:rPr lang="en-US" sz="5400" dirty="0" smtClean="0"/>
            </a:br>
            <a:r>
              <a:rPr lang="en-US" sz="5400" dirty="0" smtClean="0"/>
              <a:t>2019</a:t>
            </a:r>
            <a:endParaRPr lang="en-US" sz="36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017033" y="331305"/>
            <a:ext cx="3683727" cy="1646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solidFill>
                  <a:schemeClr val="accent2"/>
                </a:solidFill>
              </a:rPr>
              <a:t>Procurement Services and Finance &amp; Accounting</a:t>
            </a: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21" y="1138023"/>
            <a:ext cx="6671652" cy="444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25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1999" y="97007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Preparing for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Fiscal Year End</a:t>
            </a:r>
            <a:b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Things to Do Now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9854" y="1484579"/>
            <a:ext cx="10515600" cy="46094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22923" y="2004989"/>
            <a:ext cx="10429461" cy="4241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marR="0" lvl="1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 Accounting Website</a:t>
            </a:r>
            <a:b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://www.fa.ufl.edu/departments/general-accounting/closing-and-year-end-schedules/</a:t>
            </a:r>
          </a:p>
          <a:p>
            <a:pPr marL="1028700" marR="0" lvl="1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Checking 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balances</a:t>
            </a:r>
          </a:p>
          <a:p>
            <a:pPr marL="1028700" marR="0" lvl="1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Reviewing open encumbrance reports</a:t>
            </a:r>
          </a:p>
          <a:p>
            <a:pPr marL="1485900" marR="0" lvl="2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Finalize any POs/TAs not needed</a:t>
            </a:r>
          </a:p>
          <a:p>
            <a:pPr marL="1485900" marR="0" lvl="2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Amount Only 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319" y="0"/>
            <a:ext cx="12155681" cy="831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accent2"/>
                </a:solidFill>
              </a:rPr>
              <a:t>Procurement Services and Finance &amp; Accounting – Fiscal Year End Workshop</a:t>
            </a: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545" y="4125923"/>
            <a:ext cx="223837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60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6444" y="964198"/>
            <a:ext cx="10515600" cy="4773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Important Dates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1915" y="831574"/>
            <a:ext cx="10515600" cy="55406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Procurement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5/8/19 – </a:t>
            </a:r>
            <a:r>
              <a:rPr lang="en-US" dirty="0" err="1" smtClean="0"/>
              <a:t>Reqs</a:t>
            </a:r>
            <a:r>
              <a:rPr lang="en-US" dirty="0" smtClean="0"/>
              <a:t> above $75K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6/10/19 – Begin to enter FY20 </a:t>
            </a:r>
            <a:r>
              <a:rPr lang="en-US" dirty="0" err="1" smtClean="0"/>
              <a:t>Reqs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6/14/19 – Last day to input a Req</a:t>
            </a:r>
            <a:br>
              <a:rPr lang="en-US" dirty="0" smtClean="0"/>
            </a:br>
            <a:r>
              <a:rPr lang="en-US" dirty="0" smtClean="0"/>
              <a:t>                  against FY19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6/14/19 – Last day to input a </a:t>
            </a:r>
            <a:r>
              <a:rPr lang="en-US" dirty="0" smtClean="0"/>
              <a:t>Change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           </a:t>
            </a:r>
            <a:r>
              <a:rPr lang="en-US" dirty="0" smtClean="0"/>
              <a:t>Order against a FY19 PO</a:t>
            </a:r>
            <a:endParaRPr lang="en-US" dirty="0"/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PCard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6/19/19 – Last day to approve a </a:t>
            </a:r>
            <a:br>
              <a:rPr lang="en-US" dirty="0" smtClean="0"/>
            </a:br>
            <a:r>
              <a:rPr lang="en-US" dirty="0" smtClean="0"/>
              <a:t>                 PCard charge for FY19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6319" y="0"/>
            <a:ext cx="12155681" cy="831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accent2"/>
                </a:solidFill>
              </a:rPr>
              <a:t>Procurement Services and Finance &amp; Accounting – Fiscal Year End Workshop</a:t>
            </a: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675" y="3162003"/>
            <a:ext cx="5534024" cy="311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3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1219" y="880761"/>
            <a:ext cx="10515600" cy="4773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Important Dates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6604" y="1407271"/>
            <a:ext cx="10515600" cy="51840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AP/MPS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   6/19/19 – Last day to </a:t>
            </a:r>
            <a:r>
              <a:rPr lang="en-US" dirty="0" smtClean="0"/>
              <a:t>approve invoices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</a:t>
            </a:r>
            <a:r>
              <a:rPr lang="en-US" dirty="0" smtClean="0"/>
              <a:t>                  for FY19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Travel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6/10/19 – Travel will begin closing TAs</a:t>
            </a:r>
            <a:br>
              <a:rPr lang="en-US" dirty="0"/>
            </a:br>
            <a:r>
              <a:rPr lang="en-US" dirty="0"/>
              <a:t>		    where the end date is prior</a:t>
            </a:r>
            <a:br>
              <a:rPr lang="en-US" dirty="0"/>
            </a:br>
            <a:r>
              <a:rPr lang="en-US" dirty="0"/>
              <a:t>                     </a:t>
            </a:r>
            <a:r>
              <a:rPr lang="en-US" dirty="0" smtClean="0"/>
              <a:t>to 4/30/19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6/18/19 </a:t>
            </a:r>
            <a:r>
              <a:rPr lang="en-US" dirty="0"/>
              <a:t>– Last day to enter Travel</a:t>
            </a:r>
            <a:br>
              <a:rPr lang="en-US" dirty="0"/>
            </a:br>
            <a:r>
              <a:rPr lang="en-US" dirty="0"/>
              <a:t>                   </a:t>
            </a:r>
            <a:r>
              <a:rPr lang="en-US" dirty="0" smtClean="0"/>
              <a:t> transactions </a:t>
            </a:r>
            <a:r>
              <a:rPr lang="en-US" dirty="0"/>
              <a:t>for </a:t>
            </a:r>
            <a:r>
              <a:rPr lang="en-US" dirty="0" smtClean="0"/>
              <a:t>FY19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 6/19/19 – Last day to approve Travel</a:t>
            </a:r>
            <a:br>
              <a:rPr lang="en-US" dirty="0"/>
            </a:br>
            <a:r>
              <a:rPr lang="en-US" dirty="0"/>
              <a:t>                   </a:t>
            </a:r>
            <a:r>
              <a:rPr lang="en-US" dirty="0" smtClean="0"/>
              <a:t> transactions </a:t>
            </a:r>
            <a:r>
              <a:rPr lang="en-US" dirty="0"/>
              <a:t>for </a:t>
            </a:r>
            <a:r>
              <a:rPr lang="en-US" dirty="0" smtClean="0"/>
              <a:t>FY19</a:t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6319" y="0"/>
            <a:ext cx="12155681" cy="831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accent2"/>
                </a:solidFill>
              </a:rPr>
              <a:t>Procurement Services and Finance &amp; Accounting – Fiscal Year End Workshop</a:t>
            </a: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4" y="3277378"/>
            <a:ext cx="5486399" cy="308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01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901834"/>
            <a:ext cx="10515600" cy="1325563"/>
          </a:xfrm>
        </p:spPr>
        <p:txBody>
          <a:bodyPr/>
          <a:lstStyle/>
          <a:p>
            <a:r>
              <a:rPr lang="en-US" dirty="0"/>
              <a:t>Core Offices </a:t>
            </a:r>
            <a:r>
              <a:rPr lang="en-US" dirty="0" smtClean="0"/>
              <a:t>Duties</a:t>
            </a:r>
            <a:br>
              <a:rPr lang="en-US" dirty="0" smtClean="0"/>
            </a:br>
            <a:r>
              <a:rPr lang="en-US" dirty="0" smtClean="0"/>
              <a:t>Why </a:t>
            </a:r>
            <a:r>
              <a:rPr lang="en-US" dirty="0"/>
              <a:t>can’t we have access to the system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169568"/>
            <a:ext cx="10515600" cy="41417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What is PO </a:t>
            </a:r>
            <a:r>
              <a:rPr lang="en-US" dirty="0" smtClean="0"/>
              <a:t>Roll and why?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/>
              <a:t>What POs </a:t>
            </a:r>
            <a:r>
              <a:rPr lang="en-US" dirty="0" smtClean="0"/>
              <a:t>roll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For assistance: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procurement@ufl.edu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disbursements@ufl.edu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https</a:t>
            </a:r>
            <a:r>
              <a:rPr lang="en-US" dirty="0"/>
              <a:t>://procurement.ufl.edu/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6319" y="0"/>
            <a:ext cx="12155681" cy="831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accent2"/>
                </a:solidFill>
              </a:rPr>
              <a:t>Procurement Services and Finance &amp; Accounting – Fiscal Year End Workshop</a:t>
            </a: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067" y="2993827"/>
            <a:ext cx="212407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947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Example of a PO that has rolled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6319" y="0"/>
            <a:ext cx="12155681" cy="831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accent2"/>
                </a:solidFill>
              </a:rPr>
              <a:t>Procurement Services and Finance &amp; Accounting – Fiscal Year End Workshop</a:t>
            </a: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46617" y="1825625"/>
            <a:ext cx="969876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49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901834"/>
            <a:ext cx="10515600" cy="1325563"/>
          </a:xfrm>
        </p:spPr>
        <p:txBody>
          <a:bodyPr/>
          <a:lstStyle/>
          <a:p>
            <a:r>
              <a:rPr lang="en-US" dirty="0"/>
              <a:t>Core Offices </a:t>
            </a:r>
            <a:r>
              <a:rPr lang="en-US" dirty="0" smtClean="0"/>
              <a:t>Duties</a:t>
            </a:r>
            <a:br>
              <a:rPr lang="en-US" dirty="0" smtClean="0"/>
            </a:br>
            <a:r>
              <a:rPr lang="en-US" dirty="0" smtClean="0"/>
              <a:t>Why </a:t>
            </a:r>
            <a:r>
              <a:rPr lang="en-US" dirty="0"/>
              <a:t>can’t we have access to the system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169568"/>
            <a:ext cx="10515600" cy="41417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What happens to the </a:t>
            </a:r>
            <a:r>
              <a:rPr lang="en-US" dirty="0" smtClean="0"/>
              <a:t>POs/TAs</a:t>
            </a:r>
            <a:br>
              <a:rPr lang="en-US" dirty="0" smtClean="0"/>
            </a:br>
            <a:endParaRPr lang="en-US" dirty="0"/>
          </a:p>
          <a:p>
            <a:pPr lvl="1"/>
            <a:r>
              <a:rPr lang="en-US" dirty="0"/>
              <a:t>What happens to the KK </a:t>
            </a:r>
            <a:r>
              <a:rPr lang="en-US" dirty="0" smtClean="0"/>
              <a:t>ledger?</a:t>
            </a:r>
            <a:br>
              <a:rPr lang="en-US" dirty="0" smtClean="0"/>
            </a:br>
            <a:endParaRPr lang="en-US" dirty="0"/>
          </a:p>
          <a:p>
            <a:pPr lvl="2"/>
            <a:r>
              <a:rPr lang="en-US" dirty="0"/>
              <a:t>UF_LEDGER_KK_APPROP_YEAREND</a:t>
            </a:r>
            <a:endParaRPr lang="en-US" dirty="0" smtClean="0"/>
          </a:p>
          <a:p>
            <a:pPr marL="457200" lvl="1" indent="0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dirty="0" smtClean="0"/>
              <a:t>For </a:t>
            </a:r>
            <a:r>
              <a:rPr lang="en-US" dirty="0"/>
              <a:t>assistance: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procurement@ufl.edu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disbursements@ufl.edu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https://procurement.ufl.edu/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6319" y="0"/>
            <a:ext cx="12155681" cy="831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accent2"/>
                </a:solidFill>
              </a:rPr>
              <a:t>Procurement Services and Finance &amp; Accounting – Fiscal Year End Workshop</a:t>
            </a: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067" y="2993827"/>
            <a:ext cx="212407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67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What happens to the KK ledger?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0779" y="1596468"/>
            <a:ext cx="8327496" cy="460851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6319" y="0"/>
            <a:ext cx="12155681" cy="831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accent2"/>
                </a:solidFill>
              </a:rPr>
              <a:t>Procurement Services and Finance &amp; Accounting – Fiscal Year End Workshop</a:t>
            </a: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149" y="4133351"/>
            <a:ext cx="2171695" cy="16372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62625" y="3752850"/>
            <a:ext cx="1219200" cy="2762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9914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637</Words>
  <Application>Microsoft Office PowerPoint</Application>
  <PresentationFormat>Widescreen</PresentationFormat>
  <Paragraphs>151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Candara</vt:lpstr>
      <vt:lpstr>Times New Roman</vt:lpstr>
      <vt:lpstr>1_Custom Design</vt:lpstr>
      <vt:lpstr>1_Office Theme</vt:lpstr>
      <vt:lpstr>2_Custom Design</vt:lpstr>
      <vt:lpstr>3_Custom Design</vt:lpstr>
      <vt:lpstr>Fiscal Year End Workshop  2019</vt:lpstr>
      <vt:lpstr>AGENDA:   Preparation for Year End   Procurement and Disbursement Services   Core Office Duties   Budgets   Payroll   Treasury Management   General Accounting   New Year Reminders</vt:lpstr>
      <vt:lpstr>Preparing for Fiscal Year End     Things to Do Now </vt:lpstr>
      <vt:lpstr> Important Dates </vt:lpstr>
      <vt:lpstr> Important Dates </vt:lpstr>
      <vt:lpstr>Core Offices Duties Why can’t we have access to the system?</vt:lpstr>
      <vt:lpstr>Example of a PO that has rolled</vt:lpstr>
      <vt:lpstr>Core Offices Duties Why can’t we have access to the system?</vt:lpstr>
      <vt:lpstr>What happens to the KK ledger?</vt:lpstr>
      <vt:lpstr>What happens to the KK ledger?</vt:lpstr>
      <vt:lpstr>What happens to the KK ledger?</vt:lpstr>
      <vt:lpstr>Core Offices Duties Why can’t we have access to the system?</vt:lpstr>
      <vt:lpstr>Core Offices Duties Why can’t we have access to the system?</vt:lpstr>
      <vt:lpstr> Budget - Important Dates </vt:lpstr>
      <vt:lpstr>Budget</vt:lpstr>
      <vt:lpstr>Payroll</vt:lpstr>
      <vt:lpstr>Payroll - Important Dates</vt:lpstr>
      <vt:lpstr>Treasury Management - Important Dates</vt:lpstr>
      <vt:lpstr>General Accounting - Important Dates</vt:lpstr>
      <vt:lpstr>General Accounting - Journals</vt:lpstr>
      <vt:lpstr>New Year Reminders </vt:lpstr>
      <vt:lpstr>Happy    Fiscal      New         Year!!</vt:lpstr>
      <vt:lpstr>Questions?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CFO’s Office</dc:title>
  <dc:creator>Cadwallader,Gwynn</dc:creator>
  <cp:lastModifiedBy>Staples,Randall A</cp:lastModifiedBy>
  <cp:revision>83</cp:revision>
  <dcterms:created xsi:type="dcterms:W3CDTF">2018-11-27T19:50:10Z</dcterms:created>
  <dcterms:modified xsi:type="dcterms:W3CDTF">2019-05-02T18:33:41Z</dcterms:modified>
</cp:coreProperties>
</file>